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9" r:id="rId4"/>
    <p:sldId id="263" r:id="rId5"/>
    <p:sldId id="257" r:id="rId6"/>
    <p:sldId id="265" r:id="rId7"/>
    <p:sldId id="260" r:id="rId8"/>
    <p:sldId id="266" r:id="rId9"/>
    <p:sldId id="262" r:id="rId10"/>
    <p:sldId id="272" r:id="rId11"/>
    <p:sldId id="261" r:id="rId12"/>
    <p:sldId id="276" r:id="rId13"/>
    <p:sldId id="270" r:id="rId14"/>
    <p:sldId id="271" r:id="rId15"/>
    <p:sldId id="273" r:id="rId16"/>
    <p:sldId id="274" r:id="rId17"/>
    <p:sldId id="275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C12"/>
    <a:srgbClr val="F5B042"/>
    <a:srgbClr val="F7EDE2"/>
    <a:srgbClr val="DAE6E8"/>
    <a:srgbClr val="E7E6E6"/>
    <a:srgbClr val="F29E45"/>
    <a:srgbClr val="F0B576"/>
    <a:srgbClr val="7F7F7F"/>
    <a:srgbClr val="D1D1D1"/>
    <a:srgbClr val="2B3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8"/>
    <p:restoredTop sz="94673"/>
  </p:normalViewPr>
  <p:slideViewPr>
    <p:cSldViewPr snapToGrid="0">
      <p:cViewPr varScale="1">
        <p:scale>
          <a:sx n="102" d="100"/>
          <a:sy n="102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just"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r>
              <a:rPr lang="es-CO" sz="1200" b="1" dirty="0"/>
              <a:t>Tiempo de finalización de tareas usando IA generativa, </a:t>
            </a:r>
            <a:r>
              <a:rPr lang="es-CO" sz="1200" dirty="0"/>
              <a:t>%</a:t>
            </a:r>
          </a:p>
        </c:rich>
      </c:tx>
      <c:layout>
        <c:manualLayout>
          <c:xMode val="edge"/>
          <c:yMode val="edge"/>
          <c:x val="1.569065510550402E-2"/>
          <c:y val="1.751185497426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Sin IA Generativa</c:v>
                </c:pt>
              </c:strCache>
            </c:strRef>
          </c:tx>
          <c:spPr>
            <a:solidFill>
              <a:srgbClr val="2B3D4F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Documentación de código</c:v>
                </c:pt>
                <c:pt idx="1">
                  <c:v>Generación de código</c:v>
                </c:pt>
                <c:pt idx="2">
                  <c:v>Refactoring</c:v>
                </c:pt>
                <c:pt idx="3">
                  <c:v>Trabajos de alta complejidad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2-2C49-8BF9-2C3B380FDB8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Con IA Generativa</c:v>
                </c:pt>
              </c:strCache>
            </c:strRef>
          </c:tx>
          <c:spPr>
            <a:solidFill>
              <a:srgbClr val="F39C12">
                <a:alpha val="60000"/>
              </a:srgbClr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Documentación de código</c:v>
                </c:pt>
                <c:pt idx="1">
                  <c:v>Generación de código</c:v>
                </c:pt>
                <c:pt idx="2">
                  <c:v>Refactoring</c:v>
                </c:pt>
                <c:pt idx="3">
                  <c:v>Trabajos de alta complejidad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2-2C49-8BF9-2C3B380FD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3"/>
        <c:overlap val="-27"/>
        <c:axId val="1203115535"/>
        <c:axId val="1542329695"/>
      </c:barChart>
      <c:catAx>
        <c:axId val="12031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es-CO"/>
          </a:p>
        </c:txPr>
        <c:crossAx val="1542329695"/>
        <c:crosses val="autoZero"/>
        <c:auto val="1"/>
        <c:lblAlgn val="ctr"/>
        <c:lblOffset val="100"/>
        <c:noMultiLvlLbl val="0"/>
      </c:catAx>
      <c:valAx>
        <c:axId val="154232969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70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cross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es-CO"/>
          </a:p>
        </c:txPr>
        <c:crossAx val="1203115535"/>
        <c:crosses val="autoZero"/>
        <c:crossBetween val="between"/>
        <c:majorUnit val="20"/>
        <c:minorUnit val="10"/>
      </c:valAx>
      <c:spPr>
        <a:noFill/>
        <a:ln>
          <a:solidFill>
            <a:schemeClr val="bg1">
              <a:lumMod val="95000"/>
              <a:alpha val="50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61543581233750644"/>
          <c:y val="2.4018152840332537E-2"/>
          <c:w val="0.36560699039433364"/>
          <c:h val="5.28020323572420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eelawadee" panose="020B0502040204020203" pitchFamily="34" charset="-34"/>
          <a:cs typeface="Leelawadee" panose="020B0502040204020203" pitchFamily="34" charset="-34"/>
        </a:defRPr>
      </a:pPr>
      <a:endParaRPr lang="es-CO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Hoja1!$A$2:$C$17</cx:f>
        <cx:lvl ptCount="16"/>
        <cx:lvl ptCount="16"/>
        <cx:lvl ptCount="16">
          <cx:pt idx="0">Correcta</cx:pt>
          <cx:pt idx="1">Completa</cx:pt>
          <cx:pt idx="2">Actualizada</cx:pt>
          <cx:pt idx="3">Usable</cx:pt>
          <cx:pt idx="4">Útil</cx:pt>
          <cx:pt idx="5">Legible</cx:pt>
          <cx:pt idx="6">Mantenible</cx:pt>
        </cx:lvl>
      </cx:strDim>
      <cx:numDim type="size">
        <cx:f>Hoja1!$D$2:$D$17</cx:f>
        <cx:lvl ptCount="16" formatCode="General">
          <cx:pt idx="0">1</cx:pt>
          <cx:pt idx="1">1</cx:pt>
          <cx:pt idx="2">1</cx:pt>
          <cx:pt idx="3">1</cx:pt>
          <cx:pt idx="4">1</cx:pt>
          <cx:pt idx="5">1</cx:pt>
          <cx:pt idx="6">1</cx:pt>
        </cx:lvl>
      </cx:numDim>
    </cx:data>
  </cx:chartData>
  <cx:chart>
    <cx:plotArea>
      <cx:plotAreaRegion>
        <cx:series layoutId="treemap" uniqueId="{807E28D9-9EE1-7B4E-810A-9DD24514B0BC}">
          <cx:tx>
            <cx:txData>
              <cx:f>Hoja1!$D$1</cx:f>
              <cx:v>Serie1</cx:v>
            </cx:txData>
          </cx:tx>
          <cx:dataPt idx="0">
            <cx:spPr>
              <a:solidFill>
                <a:srgbClr val="F39C12"/>
              </a:solidFill>
            </cx:spPr>
          </cx:dataPt>
          <cx:dataPt idx="1">
            <cx:spPr>
              <a:solidFill>
                <a:srgbClr val="F29E45"/>
              </a:solidFill>
            </cx:spPr>
          </cx:dataPt>
          <cx:dataPt idx="2">
            <cx:spPr>
              <a:solidFill>
                <a:srgbClr val="F5B042"/>
              </a:solidFill>
            </cx:spPr>
          </cx:dataPt>
          <cx:dataPt idx="3"/>
          <cx:dataPt idx="5">
            <cx:spPr>
              <a:solidFill>
                <a:srgbClr val="FFC000"/>
              </a:solidFill>
            </cx:spPr>
          </cx:dataPt>
          <cx:dataPt idx="6">
            <cx:spPr>
              <a:solidFill>
                <a:srgbClr val="F39C12"/>
              </a:solidFill>
            </cx:spPr>
          </cx:dataPt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800" b="0" i="0">
                    <a:solidFill>
                      <a:schemeClr val="tx1"/>
                    </a:solidFill>
                    <a:latin typeface="Leelawadee" panose="020B0502040204020203" pitchFamily="34" charset="-34"/>
                    <a:ea typeface="Leelawadee" panose="020B0502040204020203" pitchFamily="34" charset="-34"/>
                    <a:cs typeface="Leelawadee" panose="020B0502040204020203" pitchFamily="34" charset="-34"/>
                  </a:defRPr>
                </a:pPr>
                <a:endParaRPr lang="es-CO" sz="1800">
                  <a:solidFill>
                    <a:schemeClr val="tx1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0.18476</cdr:x>
      <cdr:y>0.41951</cdr:y>
    </cdr:from>
    <cdr:to>
      <cdr:x>0.2361</cdr:x>
      <cdr:y>0.80274</cdr:y>
    </cdr:to>
    <cdr:sp macro="" textlink="">
      <cdr:nvSpPr>
        <cdr:cNvPr id="2" name="Rectángulo 1">
          <a:extLst xmlns:a="http://schemas.openxmlformats.org/drawingml/2006/main">
            <a:ext uri="{FF2B5EF4-FFF2-40B4-BE49-F238E27FC236}">
              <a16:creationId xmlns:a16="http://schemas.microsoft.com/office/drawing/2014/main" id="{D084150C-9C37-7E1A-3CC6-3EA5337F6262}"/>
            </a:ext>
          </a:extLst>
        </cdr:cNvPr>
        <cdr:cNvSpPr/>
      </cdr:nvSpPr>
      <cdr:spPr>
        <a:xfrm xmlns:a="http://schemas.openxmlformats.org/drawingml/2006/main">
          <a:off x="1360252" y="1799617"/>
          <a:ext cx="378000" cy="1643974"/>
        </a:xfrm>
        <a:prstGeom xmlns:a="http://schemas.openxmlformats.org/drawingml/2006/main" prst="rect">
          <a:avLst/>
        </a:prstGeom>
        <a:solidFill xmlns:a="http://schemas.openxmlformats.org/drawingml/2006/main">
          <a:srgbClr val="F39C12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CO"/>
        </a:p>
      </cdr:txBody>
    </cdr:sp>
  </cdr:relSizeAnchor>
  <cdr:relSizeAnchor xmlns:cdr="http://schemas.openxmlformats.org/drawingml/2006/chartDrawing">
    <cdr:from>
      <cdr:x>0.41467</cdr:x>
      <cdr:y>0.33788</cdr:y>
    </cdr:from>
    <cdr:to>
      <cdr:x>0.46649</cdr:x>
      <cdr:y>0.80324</cdr:y>
    </cdr:to>
    <cdr:sp macro="" textlink="">
      <cdr:nvSpPr>
        <cdr:cNvPr id="3" name="Rectángulo 2">
          <a:extLst xmlns:a="http://schemas.openxmlformats.org/drawingml/2006/main">
            <a:ext uri="{FF2B5EF4-FFF2-40B4-BE49-F238E27FC236}">
              <a16:creationId xmlns:a16="http://schemas.microsoft.com/office/drawing/2014/main" id="{FA4E8176-266F-7011-0916-914E83563494}"/>
            </a:ext>
          </a:extLst>
        </cdr:cNvPr>
        <cdr:cNvSpPr/>
      </cdr:nvSpPr>
      <cdr:spPr>
        <a:xfrm xmlns:a="http://schemas.openxmlformats.org/drawingml/2006/main">
          <a:off x="3052863" y="1449421"/>
          <a:ext cx="381541" cy="1996331"/>
        </a:xfrm>
        <a:prstGeom xmlns:a="http://schemas.openxmlformats.org/drawingml/2006/main" prst="rect">
          <a:avLst/>
        </a:prstGeom>
        <a:solidFill xmlns:a="http://schemas.openxmlformats.org/drawingml/2006/main">
          <a:srgbClr val="F39C12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s-CO"/>
        </a:p>
      </cdr:txBody>
    </cdr:sp>
  </cdr:relSizeAnchor>
  <cdr:relSizeAnchor xmlns:cdr="http://schemas.openxmlformats.org/drawingml/2006/chartDrawing">
    <cdr:from>
      <cdr:x>0.66974</cdr:x>
      <cdr:y>0.10385</cdr:y>
    </cdr:from>
    <cdr:to>
      <cdr:x>0.66974</cdr:x>
      <cdr:y>0.31568</cdr:y>
    </cdr:to>
    <cdr:cxnSp macro="">
      <cdr:nvCxnSpPr>
        <cdr:cNvPr id="6" name="Conector recto de flecha 5">
          <a:extLst xmlns:a="http://schemas.openxmlformats.org/drawingml/2006/main">
            <a:ext uri="{FF2B5EF4-FFF2-40B4-BE49-F238E27FC236}">
              <a16:creationId xmlns:a16="http://schemas.microsoft.com/office/drawing/2014/main" id="{1D88B877-112E-D2FA-E660-9AE55B9E0745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930773" y="445496"/>
          <a:ext cx="0" cy="908728"/>
        </a:xfrm>
        <a:prstGeom xmlns:a="http://schemas.openxmlformats.org/drawingml/2006/main" prst="straightConnector1">
          <a:avLst/>
        </a:prstGeom>
        <a:ln xmlns:a="http://schemas.openxmlformats.org/drawingml/2006/main" w="9525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0.6371</cdr:x>
      <cdr:y>0.15213</cdr:y>
    </cdr:from>
    <cdr:to>
      <cdr:x>0.70137</cdr:x>
      <cdr:y>0.20235</cdr:y>
    </cdr:to>
    <cdr:sp macro="" textlink="">
      <cdr:nvSpPr>
        <cdr:cNvPr id="10" name="CuadroTexto 18">
          <a:extLst xmlns:a="http://schemas.openxmlformats.org/drawingml/2006/main">
            <a:ext uri="{FF2B5EF4-FFF2-40B4-BE49-F238E27FC236}">
              <a16:creationId xmlns:a16="http://schemas.microsoft.com/office/drawing/2014/main" id="{E0A1B97D-8AFF-5B9C-7EC4-2FA1D70FBD04}"/>
            </a:ext>
          </a:extLst>
        </cdr:cNvPr>
        <cdr:cNvSpPr txBox="1"/>
      </cdr:nvSpPr>
      <cdr:spPr>
        <a:xfrm xmlns:a="http://schemas.openxmlformats.org/drawingml/2006/main">
          <a:off x="4690461" y="652616"/>
          <a:ext cx="473193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s-CO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CO" sz="800" dirty="0">
              <a:latin typeface="Leelawadee" panose="020B0502040204020203" pitchFamily="34" charset="-34"/>
              <a:cs typeface="Leelawadee" panose="020B0502040204020203" pitchFamily="34" charset="-34"/>
            </a:rPr>
            <a:t>20-30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57E3A-E993-C54A-BE7F-AA9EA8408CA4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58786-E746-B64F-B62B-159FD8468BB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347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8786-E746-B64F-B62B-159FD8468BB5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881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8786-E746-B64F-B62B-159FD8468BB5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02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8786-E746-B64F-B62B-159FD8468BB5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73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E4FC1-46FB-1632-31A4-49AC74B5A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5F419F-8BE9-F691-39F4-A5460DB14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F4414F-D876-216D-267D-B45F629B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3DF6D-409F-D40F-7E5F-487B852E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B3240A-0349-2910-954C-87CAA66F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551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3039B-865F-1D86-85E3-22084F4A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C745B9-D1A3-8C5D-EED2-DFB8D7F62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1B118C-F604-E1FA-116D-009AD332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9DE91F-6EE7-B9BA-B38B-A97258C5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87B8C-FEDC-AFA4-9587-FB79C87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330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AD3A12-52E7-C7FF-29CB-25DA407A4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70018F-DD31-365E-C44F-2BA8620C3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6E5D26-46A3-6956-716C-1E71D7EE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2985A1-BB6C-D5C9-7D76-BD32FBFC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76021A-A7A4-918D-AF41-CA8A86D1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62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0679-E253-780D-82E9-A6177CD1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914E2-623C-CC7F-AF23-5D870B0F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3F36EE-0822-3E8B-62A8-593B3555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C6C673-C9C6-DA25-F221-5D30BC3D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FD169-E962-F19E-0384-6865640B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227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E8047-A667-879D-9480-F4CE274A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72BDE2-4FE1-E968-8820-2778D7E8B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9B6B2D-62B2-3E45-50E0-FCF16D3A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E51D6-0427-1E0D-07A0-596C5FFD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91BF06-705D-8F3D-B1A8-F3C9A96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609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62F8-8F5C-B80E-E6E5-76DF2677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12AF24-FEC3-FFC3-B37D-6B008D313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0E192E-3427-94FE-D507-CF3AB8654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E5AC2-86E4-9EFF-1928-D4B1B436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E5755-2B86-B85D-8F48-5B001D81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30968D-EC73-3D28-AFC5-903EF5D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48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2E955-1BA4-5E27-1F34-C7FA51AB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4EFE9-7E97-3AF6-E2A2-A24B31244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D62187-D86F-1581-4652-7EFA14461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DDA2AE-AB75-222E-A22C-F49266D47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BFF210-DBB8-DE61-8458-2D07B4107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47BC95-5B55-F853-297D-7A4A1776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131E56-E9CE-B43C-8052-96B72474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A44392-4FEF-FFC5-0355-9401A661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81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7183D-AC1D-57E9-1860-BEBCFD66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F5C357-25CB-BB3D-6C82-26792A2C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8BF474-FA30-0A6F-4FD2-6D0A5E4A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21AFC1-10A6-B250-257B-0FED8CFB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049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026D1-3AAA-7D8E-9834-1B4517A3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B8592C9-07FB-9C13-DB19-42DA62C1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20206B-A11D-4048-FBAD-B23C9EA7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010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088AF-3A0C-39F8-D8A7-26B9186D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A0DA6-E1B7-E1C2-7F5D-226CC920C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FDD798-FDA3-F729-4AAA-0CCF3AFDF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C968C6-B302-E034-5119-5267E21D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445D83-6A65-3DE7-5596-707A2AD8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55EB6-FD04-9A58-83FC-50186E82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3E072-C6E2-8971-D600-8289CC13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CC7F36-1150-7641-E4AA-740CB9996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0BF0F0-9C5F-A7B5-55D9-BF20D00F1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340DAF-E6B4-ACE3-2F8E-B86B082D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967DC6-6AC5-0429-F875-BAF5F1C7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C2CD0B-2E0A-4764-16A8-AE6DBA0B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509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73F8A6-67C2-1F47-5758-48346961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99A59-DED7-8E05-A19D-159DD14C1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3E53F-2973-3E1B-1D0D-037A40292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CC650-8767-BD4A-9DCC-1888FE8050C6}" type="datetimeFigureOut">
              <a:rPr lang="es-CO" smtClean="0"/>
              <a:t>11/09/23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9A5DDB-598E-B26D-AEE3-EEF3C34E9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787593-8CB7-7F4B-9F28-BC45B899D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53DB7-BFCA-2048-8D64-E8B8A01282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59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jpeg"/><Relationship Id="rId5" Type="http://schemas.microsoft.com/office/2007/relationships/hdphoto" Target="../media/hdphoto1.wdp"/><Relationship Id="rId10" Type="http://schemas.openxmlformats.org/officeDocument/2006/relationships/image" Target="../media/image5.jpe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33F7-D5D9-6016-4851-BB6C5BD99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err="1">
                <a:solidFill>
                  <a:srgbClr val="F39C12"/>
                </a:solidFill>
                <a:latin typeface="Leelawadee" panose="020B0604020202020204" pitchFamily="34" charset="0"/>
                <a:cs typeface="Leelawadee" panose="020B0604020202020204" pitchFamily="34" charset="0"/>
              </a:rPr>
              <a:t>AI</a:t>
            </a:r>
            <a:r>
              <a:rPr lang="es-CO" b="1" dirty="0" err="1">
                <a:latin typeface="Leelawadee" panose="020B0604020202020204" pitchFamily="34" charset="0"/>
                <a:cs typeface="Leelawadee" panose="020B0604020202020204" pitchFamily="34" charset="0"/>
              </a:rPr>
              <a:t>Scribe</a:t>
            </a:r>
            <a:endParaRPr lang="es-CO" b="1" dirty="0">
              <a:latin typeface="Leelawadee" panose="020B0604020202020204" pitchFamily="34" charset="0"/>
              <a:cs typeface="Leelawadee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EF69DC-A105-8743-C9AE-1C8673A7BF78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1504E-DB37-B9EC-DBB4-47551FC6DF7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E5F801-8BB6-AF87-F139-6DCAC6B4D6A5}"/>
              </a:ext>
            </a:extLst>
          </p:cNvPr>
          <p:cNvSpPr/>
          <p:nvPr/>
        </p:nvSpPr>
        <p:spPr>
          <a:xfrm rot="5400000">
            <a:off x="4383835" y="2954783"/>
            <a:ext cx="547186" cy="108064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270B65E-70F6-4F7A-66FE-102FF9BE095D}"/>
              </a:ext>
            </a:extLst>
          </p:cNvPr>
          <p:cNvSpPr txBox="1">
            <a:spLocks/>
          </p:cNvSpPr>
          <p:nvPr/>
        </p:nvSpPr>
        <p:spPr>
          <a:xfrm>
            <a:off x="6331789" y="3602038"/>
            <a:ext cx="2941608" cy="409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¡Sin complicaciones!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5849233-89D4-1EE1-3A54-9A36D600F3F4}"/>
              </a:ext>
            </a:extLst>
          </p:cNvPr>
          <p:cNvSpPr txBox="1">
            <a:spLocks/>
          </p:cNvSpPr>
          <p:nvPr/>
        </p:nvSpPr>
        <p:spPr>
          <a:xfrm>
            <a:off x="2927229" y="3602038"/>
            <a:ext cx="3568462" cy="409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Documentación Brillante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46C2883-7D09-D952-4399-903F3669245E}"/>
              </a:ext>
            </a:extLst>
          </p:cNvPr>
          <p:cNvSpPr/>
          <p:nvPr/>
        </p:nvSpPr>
        <p:spPr>
          <a:xfrm rot="5400000" flipV="1">
            <a:off x="2924877" y="3715145"/>
            <a:ext cx="271933" cy="45719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0CA65-2036-4B1F-57EE-7297C9DD4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1177FF-7946-A3DC-E667-240A0AFC5ABB}"/>
              </a:ext>
            </a:extLst>
          </p:cNvPr>
          <p:cNvSpPr txBox="1"/>
          <p:nvPr/>
        </p:nvSpPr>
        <p:spPr>
          <a:xfrm>
            <a:off x="7981122" y="6491613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79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2.59259E-6 L 0.2474 2.59259E-6 " pathEditMode="relative" rAng="0" ptsTypes="AA">
                                      <p:cBhvr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2.59259E-6 L 0.27018 2.59259E-6 " pathEditMode="relative" rAng="0" ptsTypes="AA">
                                      <p:cBhvr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18 4.07407E-6 L 0.50886 0.00115 " pathEditMode="relative" rAng="0" ptsTypes="AA">
                                      <p:cBhvr>
                                        <p:cTn id="3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7" grpId="2" animBg="1"/>
      <p:bldP spid="17" grpId="0" animBg="1"/>
      <p:bldP spid="17" grpId="1" animBg="1"/>
      <p:bldP spid="17" grpId="2" animBg="1"/>
      <p:bldP spid="17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6381F-986C-FD67-25EB-B8D8100B90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¿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Por qué </a:t>
            </a:r>
            <a:r>
              <a:rPr lang="es-CO" sz="3600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AI</a:t>
            </a:r>
            <a:r>
              <a:rPr lang="es-CO" sz="36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Scribe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3AC3DA5-7008-D134-198E-0DB45685355B}"/>
              </a:ext>
            </a:extLst>
          </p:cNvPr>
          <p:cNvSpPr/>
          <p:nvPr/>
        </p:nvSpPr>
        <p:spPr>
          <a:xfrm>
            <a:off x="1544781" y="1363436"/>
            <a:ext cx="9809019" cy="16278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Microsoft Apps">
            <a:extLst>
              <a:ext uri="{FF2B5EF4-FFF2-40B4-BE49-F238E27FC236}">
                <a16:creationId xmlns:a16="http://schemas.microsoft.com/office/drawing/2014/main" id="{E19FD250-010C-850D-E7B7-1115C470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929" y="1462831"/>
            <a:ext cx="1165965" cy="1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D16129-C943-6509-A1EE-193CEE018C37}"/>
              </a:ext>
            </a:extLst>
          </p:cNvPr>
          <p:cNvSpPr txBox="1"/>
          <p:nvPr/>
        </p:nvSpPr>
        <p:spPr>
          <a:xfrm>
            <a:off x="2825189" y="1645703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¡Directo desde el IDE!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D3BB90-71E4-83B1-06C4-B9BEAF4C38B9}"/>
              </a:ext>
            </a:extLst>
          </p:cNvPr>
          <p:cNvSpPr txBox="1"/>
          <p:nvPr/>
        </p:nvSpPr>
        <p:spPr>
          <a:xfrm>
            <a:off x="2825189" y="2110806"/>
            <a:ext cx="83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AIScribe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integra perfectamente la documentación en tu flujo de trabajo, ahorrándote tiempo y esfuerzo.</a:t>
            </a:r>
            <a:endParaRPr lang="es-CO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109EEAF6-9681-0CC7-8371-2F28850D8AB4}"/>
              </a:ext>
            </a:extLst>
          </p:cNvPr>
          <p:cNvSpPr/>
          <p:nvPr/>
        </p:nvSpPr>
        <p:spPr>
          <a:xfrm>
            <a:off x="1544781" y="3090727"/>
            <a:ext cx="9809019" cy="16278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EB8BC6-0FC6-7BBA-A36B-A8ED405A78EB}"/>
              </a:ext>
            </a:extLst>
          </p:cNvPr>
          <p:cNvSpPr txBox="1"/>
          <p:nvPr/>
        </p:nvSpPr>
        <p:spPr>
          <a:xfrm>
            <a:off x="2825189" y="3372994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Un asistente sobre tu </a:t>
            </a:r>
            <a:r>
              <a:rPr lang="es-CO" sz="20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markdown</a:t>
            </a:r>
            <a:endParaRPr lang="es-CO" sz="20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1DD2B0-ED5E-AFB9-EA30-FB2B4694FB98}"/>
              </a:ext>
            </a:extLst>
          </p:cNvPr>
          <p:cNvSpPr txBox="1"/>
          <p:nvPr/>
        </p:nvSpPr>
        <p:spPr>
          <a:xfrm>
            <a:off x="2825189" y="3838097"/>
            <a:ext cx="83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¡Escribe tus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prompts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sobre tu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markdown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y genera documentación profesional que brille con la calidad y claridad que tu proyecto merece!</a:t>
            </a:r>
            <a:endParaRPr lang="es-CO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61AEFA78-DFD6-A44A-9A28-2F0B3E99A0FB}"/>
              </a:ext>
            </a:extLst>
          </p:cNvPr>
          <p:cNvSpPr/>
          <p:nvPr/>
        </p:nvSpPr>
        <p:spPr>
          <a:xfrm>
            <a:off x="1544781" y="4814549"/>
            <a:ext cx="9809019" cy="16278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927407A-6C25-C880-6B8D-FA02C9616EFA}"/>
              </a:ext>
            </a:extLst>
          </p:cNvPr>
          <p:cNvSpPr txBox="1"/>
          <p:nvPr/>
        </p:nvSpPr>
        <p:spPr>
          <a:xfrm>
            <a:off x="2825189" y="4956561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Documentación accesible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A8D4B0-705A-AAEE-4FD4-8B573E8E3ADD}"/>
              </a:ext>
            </a:extLst>
          </p:cNvPr>
          <p:cNvSpPr txBox="1"/>
          <p:nvPr/>
        </p:nvSpPr>
        <p:spPr>
          <a:xfrm>
            <a:off x="2825189" y="5356671"/>
            <a:ext cx="830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Con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AIScribe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, la tecnología se vuelve comprensible para todos. Transforma información técnica en conocimiento accesible para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stakeholders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de todos los niveles, fortaleciendo tus relaciones y proyectos.</a:t>
            </a:r>
            <a:endParaRPr lang="es-CO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052" name="Picture 4" descr="Icono Markdown en Bootstrap">
            <a:extLst>
              <a:ext uri="{FF2B5EF4-FFF2-40B4-BE49-F238E27FC236}">
                <a16:creationId xmlns:a16="http://schemas.microsoft.com/office/drawing/2014/main" id="{1F9CE9A0-0694-D39B-6DF8-F9F3B428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6" y="3371376"/>
            <a:ext cx="1165965" cy="1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6E1BD55-08FD-37D0-CB70-245828ADB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592" y="5004580"/>
            <a:ext cx="1165965" cy="116596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DC0EA3B-5825-55FC-E75C-410CCFEDD44D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E88486C-203B-F9A4-DE4D-67B5B7395E5E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C7686C4-993E-0021-750E-2DB999E6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50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20C3F-27FB-A34E-05DE-769C4A48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7" y="2766219"/>
            <a:ext cx="9395605" cy="1325563"/>
          </a:xfrm>
        </p:spPr>
        <p:txBody>
          <a:bodyPr/>
          <a:lstStyle/>
          <a:p>
            <a:r>
              <a:rPr lang="es-CO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AI</a:t>
            </a:r>
            <a:r>
              <a:rPr lang="es-CO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Scribe</a:t>
            </a:r>
            <a:r>
              <a:rPr lang="es-CO" b="1" dirty="0">
                <a:latin typeface="Leelawadee" panose="020B0502040204020203" pitchFamily="34" charset="-34"/>
                <a:cs typeface="Leelawadee" panose="020B0502040204020203" pitchFamily="34" charset="-34"/>
              </a:rPr>
              <a:t> en acción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86AA8E-903F-781E-E9B4-AFD8BBB6FCE4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BD33F5-F43B-C875-A466-73847A6FB844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1F39B1-B443-16E3-3BFF-F899188662F0}"/>
              </a:ext>
            </a:extLst>
          </p:cNvPr>
          <p:cNvSpPr txBox="1">
            <a:spLocks/>
          </p:cNvSpPr>
          <p:nvPr/>
        </p:nvSpPr>
        <p:spPr>
          <a:xfrm>
            <a:off x="1733909" y="2103437"/>
            <a:ext cx="9395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Parte III.</a:t>
            </a:r>
            <a:endParaRPr lang="es-CO" sz="3600" dirty="0">
              <a:solidFill>
                <a:srgbClr val="F39C1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11832DC-4CF4-04B5-A152-78E5C66798A2}"/>
              </a:ext>
            </a:extLst>
          </p:cNvPr>
          <p:cNvSpPr/>
          <p:nvPr/>
        </p:nvSpPr>
        <p:spPr>
          <a:xfrm rot="5400000">
            <a:off x="1673771" y="264064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2430F-50B2-68B0-6630-E11980091AE7}"/>
              </a:ext>
            </a:extLst>
          </p:cNvPr>
          <p:cNvSpPr/>
          <p:nvPr/>
        </p:nvSpPr>
        <p:spPr>
          <a:xfrm rot="5400000">
            <a:off x="1673771" y="332930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9FBAA9-D4A5-0A4B-2EA0-FA7E644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6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7.40741E-7 L 0.15091 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7.40741E-7 L 0.39831 -7.40741E-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7" grpId="0" animBg="1"/>
      <p:bldP spid="7" grpId="1" animBg="1"/>
      <p:bldP spid="7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A509B5-4F5D-5F0A-6782-C19009E441DA}"/>
              </a:ext>
            </a:extLst>
          </p:cNvPr>
          <p:cNvSpPr/>
          <p:nvPr/>
        </p:nvSpPr>
        <p:spPr>
          <a:xfrm>
            <a:off x="-112734" y="-87683"/>
            <a:ext cx="12304734" cy="7064679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658AA0-1923-81F8-965E-03A85EA5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7" y="2766219"/>
            <a:ext cx="9395605" cy="1325563"/>
          </a:xfrm>
        </p:spPr>
        <p:txBody>
          <a:bodyPr>
            <a:normAutofit/>
          </a:bodyPr>
          <a:lstStyle/>
          <a:p>
            <a:pPr algn="ctr"/>
            <a:r>
              <a:rPr lang="es-CO" sz="8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DEMO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275094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20C3F-27FB-A34E-05DE-769C4A48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7" y="2766219"/>
            <a:ext cx="9395605" cy="1325563"/>
          </a:xfrm>
        </p:spPr>
        <p:txBody>
          <a:bodyPr/>
          <a:lstStyle/>
          <a:p>
            <a:r>
              <a:rPr lang="es-CO" b="1" dirty="0">
                <a:latin typeface="Leelawadee" panose="020B0502040204020203" pitchFamily="34" charset="-34"/>
                <a:cs typeface="Leelawadee" panose="020B0502040204020203" pitchFamily="34" charset="-34"/>
              </a:rPr>
              <a:t>Aún hay mucho por hacer…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86AA8E-903F-781E-E9B4-AFD8BBB6FCE4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BD33F5-F43B-C875-A466-73847A6FB844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1F39B1-B443-16E3-3BFF-F899188662F0}"/>
              </a:ext>
            </a:extLst>
          </p:cNvPr>
          <p:cNvSpPr txBox="1">
            <a:spLocks/>
          </p:cNvSpPr>
          <p:nvPr/>
        </p:nvSpPr>
        <p:spPr>
          <a:xfrm>
            <a:off x="1733909" y="2103437"/>
            <a:ext cx="9395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Parte IV.</a:t>
            </a:r>
            <a:endParaRPr lang="es-CO" sz="3600" dirty="0">
              <a:solidFill>
                <a:srgbClr val="F39C1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11832DC-4CF4-04B5-A152-78E5C66798A2}"/>
              </a:ext>
            </a:extLst>
          </p:cNvPr>
          <p:cNvSpPr/>
          <p:nvPr/>
        </p:nvSpPr>
        <p:spPr>
          <a:xfrm rot="5400000">
            <a:off x="1673771" y="264064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2430F-50B2-68B0-6630-E11980091AE7}"/>
              </a:ext>
            </a:extLst>
          </p:cNvPr>
          <p:cNvSpPr/>
          <p:nvPr/>
        </p:nvSpPr>
        <p:spPr>
          <a:xfrm rot="5400000">
            <a:off x="1673771" y="332930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9FBAA9-D4A5-0A4B-2EA0-FA7E644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955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7.40741E-7 L 0.15091 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59805 -7.40741E-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7" grpId="0" animBg="1"/>
      <p:bldP spid="7" grpId="1" animBg="1"/>
      <p:bldP spid="7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BFD34E30-EE81-F16B-0304-B2BB4E95564C}"/>
              </a:ext>
            </a:extLst>
          </p:cNvPr>
          <p:cNvSpPr/>
          <p:nvPr/>
        </p:nvSpPr>
        <p:spPr>
          <a:xfrm>
            <a:off x="1544780" y="1591293"/>
            <a:ext cx="9809019" cy="16278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Potenciar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3600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LangChain</a:t>
            </a:r>
            <a:endParaRPr lang="es-CO" sz="3600" b="1" dirty="0">
              <a:solidFill>
                <a:srgbClr val="F39C12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087CE-7A7A-2106-641D-2A550EA581A2}"/>
              </a:ext>
            </a:extLst>
          </p:cNvPr>
          <p:cNvSpPr txBox="1"/>
          <p:nvPr/>
        </p:nvSpPr>
        <p:spPr>
          <a:xfrm>
            <a:off x="2161309" y="1805047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1. Mejorar los </a:t>
            </a:r>
            <a:r>
              <a:rPr lang="es-CO" sz="20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templates</a:t>
            </a:r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 de los </a:t>
            </a:r>
            <a:r>
              <a:rPr lang="es-CO" sz="20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prompts</a:t>
            </a:r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 en el API</a:t>
            </a:r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E404F56D-3C44-E532-45E9-8EDE8E012A51}"/>
              </a:ext>
            </a:extLst>
          </p:cNvPr>
          <p:cNvSpPr/>
          <p:nvPr/>
        </p:nvSpPr>
        <p:spPr>
          <a:xfrm>
            <a:off x="1544781" y="3295904"/>
            <a:ext cx="9809018" cy="17646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B2A796D-1BE7-29B2-3CA2-F2A36273F6BD}"/>
              </a:ext>
            </a:extLst>
          </p:cNvPr>
          <p:cNvSpPr txBox="1"/>
          <p:nvPr/>
        </p:nvSpPr>
        <p:spPr>
          <a:xfrm>
            <a:off x="2161309" y="3402782"/>
            <a:ext cx="897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2. Incluir nuevas funcionalidades a través de otros parámetros</a:t>
            </a:r>
            <a:endParaRPr lang="es-CO" sz="2000" b="1" dirty="0">
              <a:highlight>
                <a:srgbClr val="F0B576"/>
              </a:highlight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B6A975-177E-0BBF-C018-660D019FEDD6}"/>
              </a:ext>
            </a:extLst>
          </p:cNvPr>
          <p:cNvSpPr txBox="1"/>
          <p:nvPr/>
        </p:nvSpPr>
        <p:spPr>
          <a:xfrm>
            <a:off x="2161309" y="2338663"/>
            <a:ext cx="861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Aún hay posibilidad de mejorar los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templates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 de los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prompts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 desarrollados.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FF72-B20B-495B-CECF-D0ECF2FA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DB5204-36BA-D9ED-E94B-6C03A34BAF93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026" name="Picture 2" descr="Unleashing the Power of Large Language Models: A Guide to LangChain | by  Yitzchak Siegel-Bareket | Medium">
            <a:extLst>
              <a:ext uri="{FF2B5EF4-FFF2-40B4-BE49-F238E27FC236}">
                <a16:creationId xmlns:a16="http://schemas.microsoft.com/office/drawing/2014/main" id="{7D4F9A2D-3ECE-204A-A4DD-B67559C3D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t="32932" r="16779" b="38282"/>
          <a:stretch/>
        </p:blipFill>
        <p:spPr bwMode="auto">
          <a:xfrm>
            <a:off x="8398469" y="597182"/>
            <a:ext cx="2955330" cy="67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972B07-EA3E-2009-32FC-80FC77AAA495}"/>
              </a:ext>
            </a:extLst>
          </p:cNvPr>
          <p:cNvSpPr txBox="1"/>
          <p:nvPr/>
        </p:nvSpPr>
        <p:spPr>
          <a:xfrm>
            <a:off x="2161309" y="3879607"/>
            <a:ext cx="86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Se pueden definir parámetros para pedir información como, por ejemplo, el tipo de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stakeholder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 a quien se le generará el resumen de la documentación para hacerla aún más personalizada y accesible.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AA4C03D8-3C4C-7DC5-0B72-344D54992339}"/>
              </a:ext>
            </a:extLst>
          </p:cNvPr>
          <p:cNvSpPr/>
          <p:nvPr/>
        </p:nvSpPr>
        <p:spPr>
          <a:xfrm>
            <a:off x="1544781" y="5203282"/>
            <a:ext cx="9809018" cy="14268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2E0117-F8DC-B960-D397-75BC9F1B641F}"/>
              </a:ext>
            </a:extLst>
          </p:cNvPr>
          <p:cNvSpPr txBox="1"/>
          <p:nvPr/>
        </p:nvSpPr>
        <p:spPr>
          <a:xfrm>
            <a:off x="2161309" y="5310160"/>
            <a:ext cx="897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3. Explotar las cadenas</a:t>
            </a:r>
            <a:endParaRPr lang="es-CO" sz="2000" b="1" dirty="0">
              <a:highlight>
                <a:srgbClr val="F0B576"/>
              </a:highlight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AD7C49-8BD4-123A-A96C-CF18B52CA180}"/>
              </a:ext>
            </a:extLst>
          </p:cNvPr>
          <p:cNvSpPr txBox="1"/>
          <p:nvPr/>
        </p:nvSpPr>
        <p:spPr>
          <a:xfrm>
            <a:off x="2161309" y="5786985"/>
            <a:ext cx="861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Aprovechar las cadenas para dar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feedback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 al usuario y hacer preguntas del lado de la IA para que la documentación sea más completa.</a:t>
            </a:r>
          </a:p>
        </p:txBody>
      </p:sp>
    </p:spTree>
    <p:extLst>
      <p:ext uri="{BB962C8B-B14F-4D97-AF65-F5344CB8AC3E}">
        <p14:creationId xmlns:p14="http://schemas.microsoft.com/office/powerpoint/2010/main" val="367598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BFD34E30-EE81-F16B-0304-B2BB4E95564C}"/>
              </a:ext>
            </a:extLst>
          </p:cNvPr>
          <p:cNvSpPr/>
          <p:nvPr/>
        </p:nvSpPr>
        <p:spPr>
          <a:xfrm>
            <a:off x="1544781" y="2067282"/>
            <a:ext cx="9809019" cy="16278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Embellecer la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interfaz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087CE-7A7A-2106-641D-2A550EA581A2}"/>
              </a:ext>
            </a:extLst>
          </p:cNvPr>
          <p:cNvSpPr txBox="1"/>
          <p:nvPr/>
        </p:nvSpPr>
        <p:spPr>
          <a:xfrm>
            <a:off x="2161310" y="2281036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1. Potenciar la usabilidad</a:t>
            </a:r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E404F56D-3C44-E532-45E9-8EDE8E012A51}"/>
              </a:ext>
            </a:extLst>
          </p:cNvPr>
          <p:cNvSpPr/>
          <p:nvPr/>
        </p:nvSpPr>
        <p:spPr>
          <a:xfrm>
            <a:off x="1544782" y="3771893"/>
            <a:ext cx="9809018" cy="17646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B2A796D-1BE7-29B2-3CA2-F2A36273F6BD}"/>
              </a:ext>
            </a:extLst>
          </p:cNvPr>
          <p:cNvSpPr txBox="1"/>
          <p:nvPr/>
        </p:nvSpPr>
        <p:spPr>
          <a:xfrm>
            <a:off x="2161310" y="3878771"/>
            <a:ext cx="897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2. Previsualización editable</a:t>
            </a:r>
            <a:endParaRPr lang="es-CO" sz="2000" b="1" dirty="0">
              <a:highlight>
                <a:srgbClr val="F0B576"/>
              </a:highlight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B6A975-177E-0BBF-C018-660D019FEDD6}"/>
              </a:ext>
            </a:extLst>
          </p:cNvPr>
          <p:cNvSpPr txBox="1"/>
          <p:nvPr/>
        </p:nvSpPr>
        <p:spPr>
          <a:xfrm>
            <a:off x="2161310" y="2814652"/>
            <a:ext cx="861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Mejorar las instrucciones y comandos para hacer más sencilla la experiencia del usuario.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FF72-B20B-495B-CECF-D0ECF2FA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DB5204-36BA-D9ED-E94B-6C03A34BAF93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972B07-EA3E-2009-32FC-80FC77AAA495}"/>
              </a:ext>
            </a:extLst>
          </p:cNvPr>
          <p:cNvSpPr txBox="1"/>
          <p:nvPr/>
        </p:nvSpPr>
        <p:spPr>
          <a:xfrm>
            <a:off x="2161310" y="4355596"/>
            <a:ext cx="86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Crear un editor que permita ver los estilos directamente sobre el archivo y añadir atajos de teclado para estilos (como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headings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dividers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etc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46215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BFD34E30-EE81-F16B-0304-B2BB4E95564C}"/>
              </a:ext>
            </a:extLst>
          </p:cNvPr>
          <p:cNvSpPr/>
          <p:nvPr/>
        </p:nvSpPr>
        <p:spPr>
          <a:xfrm>
            <a:off x="1544780" y="1724655"/>
            <a:ext cx="9809019" cy="19108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Soporte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multilingüe y traducción automática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087CE-7A7A-2106-641D-2A550EA581A2}"/>
              </a:ext>
            </a:extLst>
          </p:cNvPr>
          <p:cNvSpPr txBox="1"/>
          <p:nvPr/>
        </p:nvSpPr>
        <p:spPr>
          <a:xfrm>
            <a:off x="2161309" y="1938410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1. Ampliar el soporte para idiomas</a:t>
            </a:r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E404F56D-3C44-E532-45E9-8EDE8E012A51}"/>
              </a:ext>
            </a:extLst>
          </p:cNvPr>
          <p:cNvSpPr/>
          <p:nvPr/>
        </p:nvSpPr>
        <p:spPr>
          <a:xfrm>
            <a:off x="1544781" y="3800705"/>
            <a:ext cx="9809018" cy="14432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B2A796D-1BE7-29B2-3CA2-F2A36273F6BD}"/>
              </a:ext>
            </a:extLst>
          </p:cNvPr>
          <p:cNvSpPr txBox="1"/>
          <p:nvPr/>
        </p:nvSpPr>
        <p:spPr>
          <a:xfrm>
            <a:off x="2161309" y="3907583"/>
            <a:ext cx="897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2. Asistencia en traducción</a:t>
            </a:r>
            <a:endParaRPr lang="es-CO" sz="2000" b="1" dirty="0">
              <a:highlight>
                <a:srgbClr val="F0B576"/>
              </a:highlight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B6A975-177E-0BBF-C018-660D019FEDD6}"/>
              </a:ext>
            </a:extLst>
          </p:cNvPr>
          <p:cNvSpPr txBox="1"/>
          <p:nvPr/>
        </p:nvSpPr>
        <p:spPr>
          <a:xfrm>
            <a:off x="2161309" y="2472026"/>
            <a:ext cx="86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Si bien los </a:t>
            </a:r>
            <a:r>
              <a:rPr lang="es-CO" sz="20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prompts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 pueden recibir información en todos los idiomas, el modelo está configurado en Español. Se puede ampliar la funcionalidad para manejar otros idiomas.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FF72-B20B-495B-CECF-D0ECF2FA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DB5204-36BA-D9ED-E94B-6C03A34BAF93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972B07-EA3E-2009-32FC-80FC77AAA495}"/>
              </a:ext>
            </a:extLst>
          </p:cNvPr>
          <p:cNvSpPr txBox="1"/>
          <p:nvPr/>
        </p:nvSpPr>
        <p:spPr>
          <a:xfrm>
            <a:off x="2161309" y="4384408"/>
            <a:ext cx="861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Incluir herramientas de traducción automática para ayudar a los usuarios a crear documentación multilingüe de manera más eficiente.</a:t>
            </a:r>
            <a:endParaRPr lang="es-CO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9FEB833-12D2-D22C-A2B4-F1A9CCEAA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8608" y="4741864"/>
            <a:ext cx="1696468" cy="16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85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BFD34E30-EE81-F16B-0304-B2BB4E95564C}"/>
              </a:ext>
            </a:extLst>
          </p:cNvPr>
          <p:cNvSpPr/>
          <p:nvPr/>
        </p:nvSpPr>
        <p:spPr>
          <a:xfrm>
            <a:off x="1432046" y="2475116"/>
            <a:ext cx="9809019" cy="19108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¿Viste esa 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sirena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  <a:endParaRPr lang="es-CO" sz="3600" b="1" dirty="0">
              <a:solidFill>
                <a:srgbClr val="F39C12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087CE-7A7A-2106-641D-2A550EA581A2}"/>
              </a:ext>
            </a:extLst>
          </p:cNvPr>
          <p:cNvSpPr txBox="1"/>
          <p:nvPr/>
        </p:nvSpPr>
        <p:spPr>
          <a:xfrm>
            <a:off x="2048575" y="2688871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1. Generación de diagramas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B6A975-177E-0BBF-C018-660D019FEDD6}"/>
              </a:ext>
            </a:extLst>
          </p:cNvPr>
          <p:cNvSpPr txBox="1"/>
          <p:nvPr/>
        </p:nvSpPr>
        <p:spPr>
          <a:xfrm>
            <a:off x="2048575" y="3222487"/>
            <a:ext cx="86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Incorporar la capacidad de generar diagramas y gráficos técnicos automáticamente en la documentación, utilizando </a:t>
            </a:r>
            <a:r>
              <a:rPr lang="es-CO" sz="2000" dirty="0" err="1">
                <a:highlight>
                  <a:srgbClr val="F39C12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Mermaid.js</a:t>
            </a:r>
            <a:r>
              <a:rPr lang="es-CO" sz="2000" dirty="0">
                <a:highlight>
                  <a:srgbClr val="F39C12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 y </a:t>
            </a:r>
            <a:r>
              <a:rPr lang="es-CO" sz="2000" dirty="0" err="1">
                <a:highlight>
                  <a:srgbClr val="F39C12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ChatGT</a:t>
            </a: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, lo que ayudará a visualizar conceptos complejos.</a:t>
            </a:r>
            <a:endParaRPr lang="es-CO"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FF72-B20B-495B-CECF-D0ECF2FA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DB5204-36BA-D9ED-E94B-6C03A34BAF93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5122" name="Picture 2" descr="mermaid CDN by jsDelivr - A CDN for npm and GitHub">
            <a:extLst>
              <a:ext uri="{FF2B5EF4-FFF2-40B4-BE49-F238E27FC236}">
                <a16:creationId xmlns:a16="http://schemas.microsoft.com/office/drawing/2014/main" id="{40707F3C-F276-CAF3-939F-8BAB88A29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99" y="577492"/>
            <a:ext cx="1697625" cy="16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9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233F7-D5D9-6016-4851-BB6C5BD99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F39C12"/>
                </a:solidFill>
                <a:latin typeface="Leelawadee" panose="020B0604020202020204" pitchFamily="34" charset="0"/>
                <a:cs typeface="Leelawadee" panose="020B0604020202020204" pitchFamily="34" charset="0"/>
              </a:rPr>
              <a:t>¡Gracias!</a:t>
            </a:r>
            <a:endParaRPr lang="es-CO" b="1" dirty="0">
              <a:latin typeface="Leelawadee" panose="020B0604020202020204" pitchFamily="34" charset="0"/>
              <a:cs typeface="Leelawadee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EF69DC-A105-8743-C9AE-1C8673A7BF78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1504E-DB37-B9EC-DBB4-47551FC6DF7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E5F801-8BB6-AF87-F139-6DCAC6B4D6A5}"/>
              </a:ext>
            </a:extLst>
          </p:cNvPr>
          <p:cNvSpPr/>
          <p:nvPr/>
        </p:nvSpPr>
        <p:spPr>
          <a:xfrm rot="5400000">
            <a:off x="4383835" y="2954783"/>
            <a:ext cx="547186" cy="108064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D0C9-BDE7-DF88-EFD3-91599BB0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2.59259E-6 L 0.2474 2.59259E-6 " pathEditMode="relative" rAng="0" ptsTypes="AA">
                                      <p:cBhvr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7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EEF69DC-A105-8743-C9AE-1C8673A7BF78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1504E-DB37-B9EC-DBB4-47551FC6DF7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0CA65-2036-4B1F-57EE-7297C9DD4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1A14F45-09B4-62D8-58B7-89B0BB8382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36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3600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endParaRPr lang="es-CO" sz="3600" b="1" dirty="0">
              <a:solidFill>
                <a:srgbClr val="F39C12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E7B4CC1-749A-E8AD-375C-4D5DDDE1F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113964" y="3242296"/>
            <a:ext cx="2080887" cy="20808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B4A1FD-4FE9-893D-1AF9-DA112CB60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7" t="-24" r="-97" b="25023"/>
          <a:stretch/>
        </p:blipFill>
        <p:spPr>
          <a:xfrm>
            <a:off x="5351564" y="2272200"/>
            <a:ext cx="2080887" cy="2080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21BB9E-937C-3BC0-A679-1FB6F30CD8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9607" b="23891"/>
          <a:stretch/>
        </p:blipFill>
        <p:spPr>
          <a:xfrm>
            <a:off x="7589164" y="3660111"/>
            <a:ext cx="2080887" cy="208088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9B6A7CE-D0CE-07E6-40A5-EA01FA142A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279" t="-97" r="720" b="97"/>
          <a:stretch/>
        </p:blipFill>
        <p:spPr>
          <a:xfrm rot="5400000">
            <a:off x="9826764" y="2887649"/>
            <a:ext cx="2080887" cy="208088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A8C1F09-4AF6-8908-79CD-8052D0096DB4}"/>
              </a:ext>
            </a:extLst>
          </p:cNvPr>
          <p:cNvSpPr txBox="1"/>
          <p:nvPr/>
        </p:nvSpPr>
        <p:spPr>
          <a:xfrm>
            <a:off x="874346" y="4191461"/>
            <a:ext cx="20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Natalia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Sanabria Forero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66E15DB-129B-AB39-10E0-5FFADAC72764}"/>
              </a:ext>
            </a:extLst>
          </p:cNvPr>
          <p:cNvSpPr txBox="1"/>
          <p:nvPr/>
        </p:nvSpPr>
        <p:spPr>
          <a:xfrm>
            <a:off x="2955233" y="5478438"/>
            <a:ext cx="20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Geisson 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Ponce Solano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CB00091-2B81-4A8F-0F8E-EC0B97F21C62}"/>
              </a:ext>
            </a:extLst>
          </p:cNvPr>
          <p:cNvSpPr txBox="1"/>
          <p:nvPr/>
        </p:nvSpPr>
        <p:spPr>
          <a:xfrm>
            <a:off x="5349546" y="4468460"/>
            <a:ext cx="20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Juanpablo</a:t>
            </a:r>
            <a:r>
              <a:rPr lang="es-CO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Barriga </a:t>
            </a:r>
            <a:r>
              <a:rPr lang="es-CO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Alvarez</a:t>
            </a:r>
            <a:endParaRPr lang="es-CO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60ABFE6-36A0-9991-E588-663A27190F71}"/>
              </a:ext>
            </a:extLst>
          </p:cNvPr>
          <p:cNvSpPr txBox="1"/>
          <p:nvPr/>
        </p:nvSpPr>
        <p:spPr>
          <a:xfrm>
            <a:off x="7589163" y="5886920"/>
            <a:ext cx="20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Kevin Hernán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Castrillón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026711-5C2F-84E6-AAFF-C6C819091E8B}"/>
              </a:ext>
            </a:extLst>
          </p:cNvPr>
          <p:cNvSpPr txBox="1"/>
          <p:nvPr/>
        </p:nvSpPr>
        <p:spPr>
          <a:xfrm>
            <a:off x="9824746" y="5094667"/>
            <a:ext cx="20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Juan David</a:t>
            </a:r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 Cardona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771C004-E523-A82C-409E-729CF83EE798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C747F2A-C90C-998D-CF7F-298818785D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345" y="1955319"/>
            <a:ext cx="2080887" cy="209524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8793E2A4-9DD7-CE1D-6612-02F80809F111}"/>
              </a:ext>
            </a:extLst>
          </p:cNvPr>
          <p:cNvSpPr txBox="1">
            <a:spLocks/>
          </p:cNvSpPr>
          <p:nvPr/>
        </p:nvSpPr>
        <p:spPr>
          <a:xfrm>
            <a:off x="874345" y="1281443"/>
            <a:ext cx="6315662" cy="409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i="1" dirty="0">
                <a:latin typeface="Consolas" panose="020B0609020204030204" pitchFamily="49" charset="0"/>
                <a:cs typeface="Consolas" panose="020B0609020204030204" pitchFamily="49" charset="0"/>
              </a:rPr>
              <a:t>Errar es Humano, Innovar es </a:t>
            </a:r>
            <a:r>
              <a:rPr lang="es-CO" i="1" dirty="0" err="1">
                <a:latin typeface="Consolas" panose="020B0609020204030204" pitchFamily="49" charset="0"/>
                <a:cs typeface="Consolas" panose="020B0609020204030204" pitchFamily="49" charset="0"/>
              </a:rPr>
              <a:t>TheSyntax</a:t>
            </a:r>
            <a:r>
              <a:rPr lang="es-CO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O" i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Errorists</a:t>
            </a:r>
            <a:endParaRPr lang="es-CO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6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20C3F-27FB-A34E-05DE-769C4A48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7" y="2766219"/>
            <a:ext cx="9395605" cy="1325563"/>
          </a:xfrm>
        </p:spPr>
        <p:txBody>
          <a:bodyPr/>
          <a:lstStyle/>
          <a:p>
            <a:r>
              <a:rPr lang="es-CO" b="1" dirty="0">
                <a:latin typeface="Leelawadee" panose="020B0502040204020203" pitchFamily="34" charset="-34"/>
                <a:cs typeface="Leelawadee" panose="020B0502040204020203" pitchFamily="34" charset="-34"/>
              </a:rPr>
              <a:t>El dilema de la </a:t>
            </a:r>
            <a:r>
              <a:rPr lang="es-CO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documentación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86AA8E-903F-781E-E9B4-AFD8BBB6FCE4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BD33F5-F43B-C875-A466-73847A6FB844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1F39B1-B443-16E3-3BFF-F899188662F0}"/>
              </a:ext>
            </a:extLst>
          </p:cNvPr>
          <p:cNvSpPr txBox="1">
            <a:spLocks/>
          </p:cNvSpPr>
          <p:nvPr/>
        </p:nvSpPr>
        <p:spPr>
          <a:xfrm>
            <a:off x="1733909" y="2103437"/>
            <a:ext cx="9395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Parte I.</a:t>
            </a:r>
            <a:endParaRPr lang="es-CO" sz="3600" dirty="0">
              <a:solidFill>
                <a:srgbClr val="F39C1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11832DC-4CF4-04B5-A152-78E5C66798A2}"/>
              </a:ext>
            </a:extLst>
          </p:cNvPr>
          <p:cNvSpPr/>
          <p:nvPr/>
        </p:nvSpPr>
        <p:spPr>
          <a:xfrm rot="5400000">
            <a:off x="1673771" y="264064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2430F-50B2-68B0-6630-E11980091AE7}"/>
              </a:ext>
            </a:extLst>
          </p:cNvPr>
          <p:cNvSpPr/>
          <p:nvPr/>
        </p:nvSpPr>
        <p:spPr>
          <a:xfrm rot="5400000">
            <a:off x="1673771" y="332930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590368-1C43-55E5-E11B-3A93A560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748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7.40741E-7 L 0.12969 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7.40741E-7 L 0.66667 -7.40741E-7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7" grpId="0" animBg="1"/>
      <p:bldP spid="7" grpId="1" animBg="1"/>
      <p:bldP spid="7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BFD34E30-EE81-F16B-0304-B2BB4E95564C}"/>
              </a:ext>
            </a:extLst>
          </p:cNvPr>
          <p:cNvSpPr/>
          <p:nvPr/>
        </p:nvSpPr>
        <p:spPr>
          <a:xfrm>
            <a:off x="1544780" y="1591293"/>
            <a:ext cx="9809019" cy="19625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¿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Por qué documentar es tan 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importante?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087CE-7A7A-2106-641D-2A550EA581A2}"/>
              </a:ext>
            </a:extLst>
          </p:cNvPr>
          <p:cNvSpPr txBox="1"/>
          <p:nvPr/>
        </p:nvSpPr>
        <p:spPr>
          <a:xfrm>
            <a:off x="2161309" y="1805047"/>
            <a:ext cx="833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Es un recurso esencial en la creación y mantenimiento de software</a:t>
            </a:r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2E9781DC-6019-232B-8BE3-1A857B0BB829}"/>
              </a:ext>
            </a:extLst>
          </p:cNvPr>
          <p:cNvSpPr/>
          <p:nvPr/>
        </p:nvSpPr>
        <p:spPr>
          <a:xfrm>
            <a:off x="1223158" y="1778752"/>
            <a:ext cx="819398" cy="791255"/>
          </a:xfrm>
          <a:prstGeom prst="round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6E7D72BD-31B8-A3AA-719A-11E34640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1911" y="1883435"/>
            <a:ext cx="581891" cy="581891"/>
          </a:xfrm>
          <a:prstGeom prst="rect">
            <a:avLst/>
          </a:prstGeom>
        </p:spPr>
      </p:pic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E404F56D-3C44-E532-45E9-8EDE8E012A51}"/>
              </a:ext>
            </a:extLst>
          </p:cNvPr>
          <p:cNvSpPr/>
          <p:nvPr/>
        </p:nvSpPr>
        <p:spPr>
          <a:xfrm>
            <a:off x="1544781" y="3827173"/>
            <a:ext cx="9809018" cy="22989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B2A796D-1BE7-29B2-3CA2-F2A36273F6BD}"/>
              </a:ext>
            </a:extLst>
          </p:cNvPr>
          <p:cNvSpPr txBox="1"/>
          <p:nvPr/>
        </p:nvSpPr>
        <p:spPr>
          <a:xfrm>
            <a:off x="2161309" y="3934051"/>
            <a:ext cx="897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Es la </a:t>
            </a:r>
            <a:r>
              <a:rPr lang="es-CO" sz="2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cara del producto digital ante el cliente</a:t>
            </a:r>
            <a:endParaRPr lang="es-CO" sz="2000" dirty="0">
              <a:highlight>
                <a:srgbClr val="F0B576"/>
              </a:highlight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DFC3B80D-9FEA-87B1-7497-E848071426A5}"/>
              </a:ext>
            </a:extLst>
          </p:cNvPr>
          <p:cNvSpPr/>
          <p:nvPr/>
        </p:nvSpPr>
        <p:spPr>
          <a:xfrm>
            <a:off x="1223158" y="4176180"/>
            <a:ext cx="819398" cy="791255"/>
          </a:xfrm>
          <a:prstGeom prst="round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2" name="Gráfico 51">
            <a:extLst>
              <a:ext uri="{FF2B5EF4-FFF2-40B4-BE49-F238E27FC236}">
                <a16:creationId xmlns:a16="http://schemas.microsoft.com/office/drawing/2014/main" id="{0C6A52FB-5490-BFB7-D1D2-F1F3824E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41911" y="4280863"/>
            <a:ext cx="581891" cy="58189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66B6A975-177E-0BBF-C018-660D019FEDD6}"/>
              </a:ext>
            </a:extLst>
          </p:cNvPr>
          <p:cNvSpPr txBox="1"/>
          <p:nvPr/>
        </p:nvSpPr>
        <p:spPr>
          <a:xfrm>
            <a:off x="2518100" y="2338663"/>
            <a:ext cx="8615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Facilita la colaboración, al exponer de manera sencilla el funcionamiento del sistema y la interacción de sus componentes.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Facilita el mantenimiento y la escalabilidad en el largo plazo.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50A621B-7E8C-8092-45EF-7768E9D89C16}"/>
              </a:ext>
            </a:extLst>
          </p:cNvPr>
          <p:cNvSpPr txBox="1"/>
          <p:nvPr/>
        </p:nvSpPr>
        <p:spPr>
          <a:xfrm>
            <a:off x="2353505" y="4571807"/>
            <a:ext cx="861533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s-CO" sz="2000" i="1" dirty="0">
                <a:latin typeface="Leelawadee" panose="020B0502040204020203" pitchFamily="34" charset="-34"/>
                <a:cs typeface="Leelawadee" panose="020B0502040204020203" pitchFamily="34" charset="-34"/>
              </a:rPr>
              <a:t>“La documentación suele marcar la diferencia entre que una biblioteca de código </a:t>
            </a:r>
            <a:r>
              <a:rPr lang="es-CO" sz="2000" i="1" dirty="0">
                <a:highlight>
                  <a:srgbClr val="F0B576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se utilice o no</a:t>
            </a:r>
            <a:r>
              <a:rPr lang="es-CO" sz="2000" i="1" dirty="0">
                <a:latin typeface="Leelawadee" panose="020B0502040204020203" pitchFamily="34" charset="-34"/>
                <a:cs typeface="Leelawadee" panose="020B0502040204020203" pitchFamily="34" charset="-34"/>
              </a:rPr>
              <a:t>. Nadie quiere contribuir o utilizar un proyecto de código abierto que no esté documentado.”</a:t>
            </a:r>
          </a:p>
          <a:p>
            <a:pPr algn="r">
              <a:spcAft>
                <a:spcPts val="1800"/>
              </a:spcAft>
            </a:pPr>
            <a:r>
              <a:rPr lang="es-CO" sz="14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Ayomide, S.I. (19 de septiembre de 2022) </a:t>
            </a:r>
            <a:r>
              <a:rPr lang="en-IE" sz="1400" i="1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How to Write Code Documentation</a:t>
            </a:r>
            <a:r>
              <a:rPr lang="es-CO" sz="1400" i="1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</a:t>
            </a:r>
            <a:endParaRPr lang="es-CO" sz="10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FF72-B20B-495B-CECF-D0ECF2FA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DB5204-36BA-D9ED-E94B-6C03A34BAF93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5786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 animBg="1"/>
      <p:bldP spid="50" grpId="0"/>
      <p:bldP spid="51" grpId="0" animBg="1"/>
      <p:bldP spid="53" grpId="0"/>
      <p:bldP spid="54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Atributos de una 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buena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 documentación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73EDCD-D3EA-1004-BB0F-15CCB260D172}"/>
              </a:ext>
            </a:extLst>
          </p:cNvPr>
          <p:cNvSpPr/>
          <p:nvPr/>
        </p:nvSpPr>
        <p:spPr>
          <a:xfrm rot="16200000">
            <a:off x="-393096" y="3847303"/>
            <a:ext cx="4932000" cy="46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Leelawadee" panose="020B0502040204020203" pitchFamily="34" charset="-34"/>
                <a:cs typeface="Leelawadee" panose="020B0502040204020203" pitchFamily="34" charset="-34"/>
              </a:rPr>
              <a:t>Buena documentación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2" name="Gráfico 21">
                <a:extLst>
                  <a:ext uri="{FF2B5EF4-FFF2-40B4-BE49-F238E27FC236}">
                    <a16:creationId xmlns:a16="http://schemas.microsoft.com/office/drawing/2014/main" id="{2136DB28-3F4E-81F2-F579-72424F399E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2844462"/>
                  </p:ext>
                </p:extLst>
              </p:nvPr>
            </p:nvGraphicFramePr>
            <p:xfrm>
              <a:off x="2321886" y="1519881"/>
              <a:ext cx="8599427" cy="511023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2136DB28-3F4E-81F2-F579-72424F399E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1886" y="1519881"/>
                <a:ext cx="8599427" cy="5110232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5CF4429C-D3DE-8E37-9649-E7AD34D6A2DD}"/>
              </a:ext>
            </a:extLst>
          </p:cNvPr>
          <p:cNvSpPr txBox="1"/>
          <p:nvPr/>
        </p:nvSpPr>
        <p:spPr>
          <a:xfrm rot="16200000">
            <a:off x="8730336" y="3960345"/>
            <a:ext cx="478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Fuente: </a:t>
            </a:r>
            <a:r>
              <a:rPr lang="es-CO" sz="1000" dirty="0" err="1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Aghajani</a:t>
            </a:r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, E., Nagy, C, </a:t>
            </a:r>
            <a:r>
              <a:rPr lang="es-CO" sz="1000" dirty="0" err="1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Vega-Márquez</a:t>
            </a:r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, O.L. et al. (2019) Software </a:t>
            </a:r>
            <a:r>
              <a:rPr lang="es-CO" sz="1000" dirty="0" err="1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documentation</a:t>
            </a:r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000" dirty="0" err="1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issues</a:t>
            </a:r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000" dirty="0" err="1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unveiled</a:t>
            </a:r>
            <a:r>
              <a:rPr lang="es-CO" sz="1000" dirty="0">
                <a:solidFill>
                  <a:schemeClr val="bg2">
                    <a:lumMod val="50000"/>
                  </a:schemeClr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92CF8D7-C8FE-07D4-AAB8-89051CADD030}"/>
              </a:ext>
            </a:extLst>
          </p:cNvPr>
          <p:cNvSpPr txBox="1"/>
          <p:nvPr/>
        </p:nvSpPr>
        <p:spPr>
          <a:xfrm>
            <a:off x="2570205" y="1769368"/>
            <a:ext cx="2038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Información exacta de acuerdo con los hechos.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11B1D29-372C-CA52-8F1D-D94416D4BED6}"/>
              </a:ext>
            </a:extLst>
          </p:cNvPr>
          <p:cNvSpPr txBox="1"/>
          <p:nvPr/>
        </p:nvSpPr>
        <p:spPr>
          <a:xfrm>
            <a:off x="2570204" y="4349969"/>
            <a:ext cx="2038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Provee la información del sistema y sus componentes que requiere un usuario para desarrollar sus labores.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74D8D8-0B82-7EE7-EAD1-0DEEE83A6D3F}"/>
              </a:ext>
            </a:extLst>
          </p:cNvPr>
          <p:cNvSpPr txBox="1"/>
          <p:nvPr/>
        </p:nvSpPr>
        <p:spPr>
          <a:xfrm>
            <a:off x="4954865" y="1675893"/>
            <a:ext cx="20388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La información presentada está sincronizada con el estado actual del sistema.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E5B3164-0CB8-9EA6-BD58-575366EC3391}"/>
              </a:ext>
            </a:extLst>
          </p:cNvPr>
          <p:cNvSpPr txBox="1"/>
          <p:nvPr/>
        </p:nvSpPr>
        <p:spPr>
          <a:xfrm>
            <a:off x="4954865" y="4338003"/>
            <a:ext cx="20388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Se refiere al grado en el cual un usuario puede usarla para cumplir sus objetivos de forma eficiente.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F617588-38FB-E604-AE74-D5D9C554DA1B}"/>
              </a:ext>
            </a:extLst>
          </p:cNvPr>
          <p:cNvSpPr txBox="1"/>
          <p:nvPr/>
        </p:nvSpPr>
        <p:spPr>
          <a:xfrm>
            <a:off x="7339526" y="5042466"/>
            <a:ext cx="3311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Se refiere a qué tan sencillo es aplicar cambios o correcciones a la documentación.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D914F0B-F255-EBA4-092A-F5BC5C54882B}"/>
              </a:ext>
            </a:extLst>
          </p:cNvPr>
          <p:cNvSpPr txBox="1"/>
          <p:nvPr/>
        </p:nvSpPr>
        <p:spPr>
          <a:xfrm>
            <a:off x="7326138" y="1769368"/>
            <a:ext cx="1447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Es útil en la medida en la que es de uso práctico para sus lectores.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888D712-D2A5-3128-D5DA-83A9DA5CC759}"/>
              </a:ext>
            </a:extLst>
          </p:cNvPr>
          <p:cNvSpPr txBox="1"/>
          <p:nvPr/>
        </p:nvSpPr>
        <p:spPr>
          <a:xfrm>
            <a:off x="9204364" y="1769368"/>
            <a:ext cx="1447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Se refiere a la facilidad de lectura de la documentación para sus lectores.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78988-60AB-18D1-96AF-01ADA6CD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809A9CD-3B01-A7D7-E93E-E8A3BF65C07D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5390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¿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Por qué documentar es tan 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complicado?</a:t>
            </a:r>
            <a:endParaRPr lang="es-CO" sz="3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434BA52-B3A5-1A8E-E1BF-F6257C585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4525" y="2840902"/>
            <a:ext cx="1176195" cy="117619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CECBE385-5029-0CCA-830B-DD8A85D17E3D}"/>
              </a:ext>
            </a:extLst>
          </p:cNvPr>
          <p:cNvGrpSpPr/>
          <p:nvPr/>
        </p:nvGrpSpPr>
        <p:grpSpPr>
          <a:xfrm>
            <a:off x="5134232" y="3873239"/>
            <a:ext cx="5410085" cy="646331"/>
            <a:chOff x="1272746" y="1952613"/>
            <a:chExt cx="5410085" cy="646331"/>
          </a:xfrm>
        </p:grpSpPr>
        <p:sp>
          <p:nvSpPr>
            <p:cNvPr id="14" name="Llamada rectangular 13">
              <a:extLst>
                <a:ext uri="{FF2B5EF4-FFF2-40B4-BE49-F238E27FC236}">
                  <a16:creationId xmlns:a16="http://schemas.microsoft.com/office/drawing/2014/main" id="{62E0D064-8464-BDA2-30F0-2347373E3649}"/>
                </a:ext>
              </a:extLst>
            </p:cNvPr>
            <p:cNvSpPr/>
            <p:nvPr/>
          </p:nvSpPr>
          <p:spPr>
            <a:xfrm>
              <a:off x="1272746" y="1967054"/>
              <a:ext cx="5410085" cy="617448"/>
            </a:xfrm>
            <a:prstGeom prst="wedgeRectCallout">
              <a:avLst>
                <a:gd name="adj1" fmla="val -79820"/>
                <a:gd name="adj2" fmla="val -69582"/>
              </a:avLst>
            </a:prstGeom>
            <a:solidFill>
              <a:srgbClr val="F7EDE2">
                <a:alpha val="7764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0F0AD15-499F-6AB8-AD36-69BE50976D4C}"/>
                </a:ext>
              </a:extLst>
            </p:cNvPr>
            <p:cNvSpPr txBox="1"/>
            <p:nvPr/>
          </p:nvSpPr>
          <p:spPr>
            <a:xfrm>
              <a:off x="1470454" y="1952613"/>
              <a:ext cx="5154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Cualquier cambio que haga en el código me toca actualizarlo en la documentación manualmente…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EFA4E07-3F6D-F8C9-9FAE-C8ADC1001EFD}"/>
              </a:ext>
            </a:extLst>
          </p:cNvPr>
          <p:cNvGrpSpPr/>
          <p:nvPr/>
        </p:nvGrpSpPr>
        <p:grpSpPr>
          <a:xfrm>
            <a:off x="4936523" y="3034686"/>
            <a:ext cx="4541111" cy="646331"/>
            <a:chOff x="1272746" y="1889408"/>
            <a:chExt cx="4541111" cy="646331"/>
          </a:xfrm>
        </p:grpSpPr>
        <p:sp>
          <p:nvSpPr>
            <p:cNvPr id="20" name="Llamada rectangular 19">
              <a:extLst>
                <a:ext uri="{FF2B5EF4-FFF2-40B4-BE49-F238E27FC236}">
                  <a16:creationId xmlns:a16="http://schemas.microsoft.com/office/drawing/2014/main" id="{861979E2-7BC6-40F6-8715-86491EFA70FA}"/>
                </a:ext>
              </a:extLst>
            </p:cNvPr>
            <p:cNvSpPr/>
            <p:nvPr/>
          </p:nvSpPr>
          <p:spPr>
            <a:xfrm>
              <a:off x="1272746" y="1890584"/>
              <a:ext cx="4541111" cy="617448"/>
            </a:xfrm>
            <a:prstGeom prst="wedgeRectCallout">
              <a:avLst>
                <a:gd name="adj1" fmla="val -87540"/>
                <a:gd name="adj2" fmla="val -1540"/>
              </a:avLst>
            </a:prstGeom>
            <a:solidFill>
              <a:srgbClr val="F7EDE2">
                <a:alpha val="7764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98EB77-0D28-CB6D-8708-547047373EDD}"/>
                </a:ext>
              </a:extLst>
            </p:cNvPr>
            <p:cNvSpPr txBox="1"/>
            <p:nvPr/>
          </p:nvSpPr>
          <p:spPr>
            <a:xfrm>
              <a:off x="1470455" y="1889408"/>
              <a:ext cx="4343402" cy="646331"/>
            </a:xfrm>
            <a:prstGeom prst="rect">
              <a:avLst/>
            </a:prstGeom>
            <a:solidFill>
              <a:srgbClr val="F7EDE2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Mi cliente no entiende lo que le quiero decir ni cómo usar mi aplicación.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0955A19-ECDE-2328-772E-3D7CCEE7C042}"/>
              </a:ext>
            </a:extLst>
          </p:cNvPr>
          <p:cNvGrpSpPr/>
          <p:nvPr/>
        </p:nvGrpSpPr>
        <p:grpSpPr>
          <a:xfrm>
            <a:off x="3192164" y="2157172"/>
            <a:ext cx="5420496" cy="617448"/>
            <a:chOff x="1272747" y="1890584"/>
            <a:chExt cx="5420496" cy="617448"/>
          </a:xfrm>
          <a:effectLst/>
        </p:grpSpPr>
        <p:sp>
          <p:nvSpPr>
            <p:cNvPr id="25" name="Llamada rectangular 24">
              <a:extLst>
                <a:ext uri="{FF2B5EF4-FFF2-40B4-BE49-F238E27FC236}">
                  <a16:creationId xmlns:a16="http://schemas.microsoft.com/office/drawing/2014/main" id="{C30FDDFE-79CC-A519-DC33-D9547DE54198}"/>
                </a:ext>
              </a:extLst>
            </p:cNvPr>
            <p:cNvSpPr/>
            <p:nvPr/>
          </p:nvSpPr>
          <p:spPr>
            <a:xfrm>
              <a:off x="1272747" y="1890584"/>
              <a:ext cx="5420496" cy="617448"/>
            </a:xfrm>
            <a:prstGeom prst="wedgeRectCallout">
              <a:avLst>
                <a:gd name="adj1" fmla="val -45901"/>
                <a:gd name="adj2" fmla="val 98523"/>
              </a:avLst>
            </a:prstGeom>
            <a:solidFill>
              <a:srgbClr val="F7EDE2">
                <a:alpha val="7764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E99A877-89E7-03E2-5C3B-D6D843797C4D}"/>
                </a:ext>
              </a:extLst>
            </p:cNvPr>
            <p:cNvSpPr txBox="1"/>
            <p:nvPr/>
          </p:nvSpPr>
          <p:spPr>
            <a:xfrm>
              <a:off x="1316110" y="2014642"/>
              <a:ext cx="537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¿Qué debería documentar? No sé cómo empezar…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7305F88-1D47-0DA0-F7C4-CFD6E196898A}"/>
              </a:ext>
            </a:extLst>
          </p:cNvPr>
          <p:cNvGrpSpPr/>
          <p:nvPr/>
        </p:nvGrpSpPr>
        <p:grpSpPr>
          <a:xfrm>
            <a:off x="3148802" y="4737487"/>
            <a:ext cx="5645090" cy="646331"/>
            <a:chOff x="1272747" y="1876142"/>
            <a:chExt cx="5645090" cy="646331"/>
          </a:xfrm>
          <a:effectLst/>
        </p:grpSpPr>
        <p:sp>
          <p:nvSpPr>
            <p:cNvPr id="28" name="Llamada rectangular 27">
              <a:extLst>
                <a:ext uri="{FF2B5EF4-FFF2-40B4-BE49-F238E27FC236}">
                  <a16:creationId xmlns:a16="http://schemas.microsoft.com/office/drawing/2014/main" id="{62358425-783C-A759-4908-A541E6D9BDE2}"/>
                </a:ext>
              </a:extLst>
            </p:cNvPr>
            <p:cNvSpPr/>
            <p:nvPr/>
          </p:nvSpPr>
          <p:spPr>
            <a:xfrm>
              <a:off x="1272747" y="1890584"/>
              <a:ext cx="5645090" cy="617448"/>
            </a:xfrm>
            <a:prstGeom prst="wedgeRectCallout">
              <a:avLst>
                <a:gd name="adj1" fmla="val -47915"/>
                <a:gd name="adj2" fmla="val -161641"/>
              </a:avLst>
            </a:prstGeom>
            <a:solidFill>
              <a:srgbClr val="F7EDE2">
                <a:alpha val="7764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8D679FF1-359B-7A14-B8BB-A216E7F72B3E}"/>
                </a:ext>
              </a:extLst>
            </p:cNvPr>
            <p:cNvSpPr txBox="1"/>
            <p:nvPr/>
          </p:nvSpPr>
          <p:spPr>
            <a:xfrm>
              <a:off x="1316110" y="1876142"/>
              <a:ext cx="5601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O “echo código” o actualizo la documentación. No puedo hacer las dos cosas a la vez.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FEFCBF-2A8F-B480-4197-91DF44B5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0EB24E-C604-520D-22C7-B8D7DE9B51FA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2471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20C3F-27FB-A34E-05DE-769C4A48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424" y="2882954"/>
            <a:ext cx="9395605" cy="787872"/>
          </a:xfrm>
        </p:spPr>
        <p:txBody>
          <a:bodyPr>
            <a:normAutofit/>
          </a:bodyPr>
          <a:lstStyle/>
          <a:p>
            <a:r>
              <a:rPr lang="es-CO" b="1" dirty="0">
                <a:latin typeface="Leelawadee" panose="020B0502040204020203" pitchFamily="34" charset="-34"/>
                <a:cs typeface="Leelawadee" panose="020B0502040204020203" pitchFamily="34" charset="-34"/>
              </a:rPr>
              <a:t>Simplificando la documentación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86AA8E-903F-781E-E9B4-AFD8BBB6FCE4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BD33F5-F43B-C875-A466-73847A6FB844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1F39B1-B443-16E3-3BFF-F899188662F0}"/>
              </a:ext>
            </a:extLst>
          </p:cNvPr>
          <p:cNvSpPr txBox="1">
            <a:spLocks/>
          </p:cNvSpPr>
          <p:nvPr/>
        </p:nvSpPr>
        <p:spPr>
          <a:xfrm>
            <a:off x="1733909" y="2103437"/>
            <a:ext cx="9395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Parte II.</a:t>
            </a:r>
            <a:endParaRPr lang="es-CO" sz="3600" dirty="0">
              <a:solidFill>
                <a:srgbClr val="F39C1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11832DC-4CF4-04B5-A152-78E5C66798A2}"/>
              </a:ext>
            </a:extLst>
          </p:cNvPr>
          <p:cNvSpPr/>
          <p:nvPr/>
        </p:nvSpPr>
        <p:spPr>
          <a:xfrm rot="5400000">
            <a:off x="1673771" y="2640643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2430F-50B2-68B0-6630-E11980091AE7}"/>
              </a:ext>
            </a:extLst>
          </p:cNvPr>
          <p:cNvSpPr/>
          <p:nvPr/>
        </p:nvSpPr>
        <p:spPr>
          <a:xfrm rot="5400000">
            <a:off x="1673771" y="3194895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D5C6258-B4FD-B487-A013-ACD0A79DF2B4}"/>
              </a:ext>
            </a:extLst>
          </p:cNvPr>
          <p:cNvSpPr txBox="1">
            <a:spLocks/>
          </p:cNvSpPr>
          <p:nvPr/>
        </p:nvSpPr>
        <p:spPr>
          <a:xfrm>
            <a:off x="1755424" y="3454879"/>
            <a:ext cx="9395605" cy="688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atin typeface="Leelawadee" panose="020B0502040204020203" pitchFamily="34" charset="-34"/>
                <a:cs typeface="Leelawadee" panose="020B0502040204020203" pitchFamily="34" charset="-34"/>
              </a:rPr>
              <a:t>con </a:t>
            </a:r>
            <a:r>
              <a:rPr lang="es-CO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AI</a:t>
            </a:r>
            <a:r>
              <a:rPr lang="es-CO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Scribe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E00585-4700-6526-252F-C0A204BBCDBE}"/>
              </a:ext>
            </a:extLst>
          </p:cNvPr>
          <p:cNvSpPr/>
          <p:nvPr/>
        </p:nvSpPr>
        <p:spPr>
          <a:xfrm rot="5400000">
            <a:off x="1673770" y="3704388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0DCDEB-2F12-59FF-2688-F46F8180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35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7.40741E-7 L 0.13958 7.40741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9922 0 " pathEditMode="relative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27135 -1.85185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7" grpId="0" animBg="1"/>
      <p:bldP spid="7" grpId="1" animBg="1"/>
      <p:bldP spid="7" grpId="2" animBg="1"/>
      <p:bldP spid="7" grpId="3" animBg="1"/>
      <p:bldP spid="9" grpId="0"/>
      <p:bldP spid="8" grpId="1" animBg="1"/>
      <p:bldP spid="8" grpId="2" animBg="1"/>
      <p:bldP spid="8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FE4CFDCE-5A25-3DF6-B122-9047A0B5DDCA}"/>
              </a:ext>
            </a:extLst>
          </p:cNvPr>
          <p:cNvSpPr/>
          <p:nvPr/>
        </p:nvSpPr>
        <p:spPr>
          <a:xfrm>
            <a:off x="4911919" y="2060020"/>
            <a:ext cx="1565909" cy="3596691"/>
          </a:xfrm>
          <a:prstGeom prst="roundRect">
            <a:avLst>
              <a:gd name="adj" fmla="val 50000"/>
            </a:avLst>
          </a:prstGeom>
          <a:solidFill>
            <a:srgbClr val="F0B576">
              <a:alpha val="2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Una pareja perfecta: IA y 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documentación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78362F6-891A-C39C-2EB2-0ED321D236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78519" y="1690688"/>
          <a:ext cx="7362217" cy="4289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1571E9A-CC47-C72D-2E7F-AE5F279F6467}"/>
              </a:ext>
            </a:extLst>
          </p:cNvPr>
          <p:cNvGrpSpPr/>
          <p:nvPr/>
        </p:nvGrpSpPr>
        <p:grpSpPr>
          <a:xfrm>
            <a:off x="5745089" y="2136184"/>
            <a:ext cx="5733837" cy="3735971"/>
            <a:chOff x="2181179" y="2332662"/>
            <a:chExt cx="5733837" cy="3735971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69C459BE-5E0A-A990-9260-BB0B7887D1A7}"/>
                </a:ext>
              </a:extLst>
            </p:cNvPr>
            <p:cNvGrpSpPr/>
            <p:nvPr/>
          </p:nvGrpSpPr>
          <p:grpSpPr>
            <a:xfrm>
              <a:off x="2181179" y="2332662"/>
              <a:ext cx="5463922" cy="3008905"/>
              <a:chOff x="2181179" y="2332662"/>
              <a:chExt cx="5463922" cy="3008905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60DB33A9-3992-5A7F-F53B-E389344320FE}"/>
                  </a:ext>
                </a:extLst>
              </p:cNvPr>
              <p:cNvSpPr/>
              <p:nvPr/>
            </p:nvSpPr>
            <p:spPr>
              <a:xfrm>
                <a:off x="5551183" y="2928024"/>
                <a:ext cx="381541" cy="2403815"/>
              </a:xfrm>
              <a:prstGeom prst="rect">
                <a:avLst/>
              </a:prstGeom>
              <a:solidFill>
                <a:srgbClr val="F39C1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CO" dirty="0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0DB33A9-3992-5A7F-F53B-E389344320FE}"/>
                  </a:ext>
                </a:extLst>
              </p:cNvPr>
              <p:cNvSpPr/>
              <p:nvPr/>
            </p:nvSpPr>
            <p:spPr>
              <a:xfrm>
                <a:off x="7244241" y="2344367"/>
                <a:ext cx="378000" cy="2997200"/>
              </a:xfrm>
              <a:prstGeom prst="rect">
                <a:avLst/>
              </a:prstGeom>
              <a:solidFill>
                <a:srgbClr val="F39C1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CO"/>
              </a:p>
            </p:txBody>
          </p: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177C2788-2917-056E-3337-B5F8E4D01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179" y="2332663"/>
                <a:ext cx="37914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D6D22DDE-03DD-998A-D4DC-B2FEDEB26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210" y="2332663"/>
                <a:ext cx="37914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BE4B9674-2308-BB72-0951-0BBE33D2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6888" y="2332663"/>
                <a:ext cx="37914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1D88B877-112E-D2FA-E660-9AE55B9E0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9945" y="2332663"/>
                <a:ext cx="0" cy="150030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>
                <a:extLst>
                  <a:ext uri="{FF2B5EF4-FFF2-40B4-BE49-F238E27FC236}">
                    <a16:creationId xmlns:a16="http://schemas.microsoft.com/office/drawing/2014/main" id="{96B73282-42A2-D16C-EB78-131CF0B1B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417" y="2332662"/>
                <a:ext cx="0" cy="13627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D352641-CC3D-D477-9E20-95B8D5BF15F8}"/>
                  </a:ext>
                </a:extLst>
              </p:cNvPr>
              <p:cNvSpPr txBox="1"/>
              <p:nvPr/>
            </p:nvSpPr>
            <p:spPr>
              <a:xfrm>
                <a:off x="7267100" y="2377609"/>
                <a:ext cx="3780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8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&lt;10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0A1B97D-8AFF-5B9C-7EC4-2FA1D70FBD04}"/>
                  </a:ext>
                </a:extLst>
              </p:cNvPr>
              <p:cNvSpPr txBox="1"/>
              <p:nvPr/>
            </p:nvSpPr>
            <p:spPr>
              <a:xfrm>
                <a:off x="2181179" y="3082813"/>
                <a:ext cx="47319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CO" sz="8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45-50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4BCB726-D63C-D5C4-6D1D-93A8F7E0D1A7}"/>
                  </a:ext>
                </a:extLst>
              </p:cNvPr>
              <p:cNvSpPr txBox="1"/>
              <p:nvPr/>
            </p:nvSpPr>
            <p:spPr>
              <a:xfrm>
                <a:off x="3836820" y="2975091"/>
                <a:ext cx="47319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CO" sz="8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35-45</a:t>
                </a:r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6BB3642-7466-85CA-87C1-479FBB193E97}"/>
                </a:ext>
              </a:extLst>
            </p:cNvPr>
            <p:cNvSpPr txBox="1"/>
            <p:nvPr/>
          </p:nvSpPr>
          <p:spPr>
            <a:xfrm>
              <a:off x="3233959" y="5853189"/>
              <a:ext cx="46810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800" dirty="0">
                  <a:solidFill>
                    <a:schemeClr val="bg1">
                      <a:lumMod val="50000"/>
                    </a:schemeClr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Tomado de McKinsey &amp; Company (2023)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AD9378-922E-FEAC-553E-B5916C2E19F2}"/>
              </a:ext>
            </a:extLst>
          </p:cNvPr>
          <p:cNvSpPr txBox="1"/>
          <p:nvPr/>
        </p:nvSpPr>
        <p:spPr>
          <a:xfrm>
            <a:off x="1121472" y="1876774"/>
            <a:ext cx="31180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Con el uso de la </a:t>
            </a:r>
            <a:r>
              <a:rPr lang="es-CO" sz="2800" dirty="0">
                <a:highlight>
                  <a:srgbClr val="F0B576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IA generativa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, se pueden conseguir disminuciones de </a:t>
            </a:r>
            <a:r>
              <a:rPr lang="es-CO" sz="2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hasta el 50% de los tiempos 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dedicados a crear documentación.</a:t>
            </a:r>
            <a:r>
              <a:rPr lang="es-CO" sz="2800" baseline="30000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7862F87-EA69-727F-3731-25506169E531}"/>
              </a:ext>
            </a:extLst>
          </p:cNvPr>
          <p:cNvSpPr txBox="1"/>
          <p:nvPr/>
        </p:nvSpPr>
        <p:spPr>
          <a:xfrm>
            <a:off x="2680510" y="6407627"/>
            <a:ext cx="922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baseline="30000" dirty="0">
                <a:solidFill>
                  <a:srgbClr val="D1D1D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  <a:r>
              <a:rPr lang="es-CO" sz="1200" dirty="0">
                <a:solidFill>
                  <a:srgbClr val="D1D1D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McKinsey &amp; Company (2023) </a:t>
            </a:r>
            <a:r>
              <a:rPr lang="en-US" sz="1200" i="1" dirty="0">
                <a:solidFill>
                  <a:srgbClr val="D1D1D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Unleashing Developer Productivity with Generative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15028-1289-D42D-FF6E-584760EC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0525741-72CC-9AFD-171F-5D2AFE6711BD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3137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A383-FEF5-CD20-8682-AF8CBCA9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¿</a:t>
            </a:r>
            <a:r>
              <a:rPr lang="es-CO" sz="3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Qué es </a:t>
            </a:r>
            <a:r>
              <a:rPr lang="es-CO" sz="3600" b="1" dirty="0" err="1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AI</a:t>
            </a:r>
            <a:r>
              <a:rPr lang="es-CO" sz="36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Scribe</a:t>
            </a:r>
            <a:r>
              <a:rPr lang="es-CO" sz="3600" b="1" dirty="0">
                <a:solidFill>
                  <a:srgbClr val="F39C12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34918B-589D-DE67-5F20-D0B261FA7241}"/>
              </a:ext>
            </a:extLst>
          </p:cNvPr>
          <p:cNvSpPr/>
          <p:nvPr/>
        </p:nvSpPr>
        <p:spPr>
          <a:xfrm>
            <a:off x="0" y="0"/>
            <a:ext cx="6814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182B6-B48C-1BB7-2207-FD1FA460A96C}"/>
              </a:ext>
            </a:extLst>
          </p:cNvPr>
          <p:cNvSpPr/>
          <p:nvPr/>
        </p:nvSpPr>
        <p:spPr>
          <a:xfrm rot="5400000">
            <a:off x="115266" y="6370130"/>
            <a:ext cx="444971" cy="74995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0">
                <a:srgbClr val="F39C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AD9378-922E-FEAC-553E-B5916C2E19F2}"/>
              </a:ext>
            </a:extLst>
          </p:cNvPr>
          <p:cNvSpPr txBox="1"/>
          <p:nvPr/>
        </p:nvSpPr>
        <p:spPr>
          <a:xfrm>
            <a:off x="1121472" y="1876774"/>
            <a:ext cx="10515600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AIScribe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 es un </a:t>
            </a:r>
            <a:r>
              <a:rPr lang="es-CO" sz="2800" dirty="0">
                <a:highlight>
                  <a:srgbClr val="F5B042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asistente de documentación impulsado por inteligencia artificial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2800" b="0" i="0" u="none" strike="noStrike" dirty="0"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dirigida específicamente a la comunidad de desarrolladores 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que </a:t>
            </a:r>
            <a:r>
              <a:rPr lang="es-CO" sz="2800" b="0" i="0" u="none" strike="noStrike" dirty="0"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simplifica y mejora la tarea crítica de documentar proyectos y aplicaciones. </a:t>
            </a:r>
          </a:p>
          <a:p>
            <a:endParaRPr lang="es-CO" sz="2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algn="just"/>
            <a:r>
              <a:rPr lang="es-CO" sz="2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AIScribe</a:t>
            </a:r>
            <a:r>
              <a:rPr lang="es-CO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 facilita </a:t>
            </a:r>
            <a:r>
              <a:rPr lang="es-CO" sz="2800" b="0" i="0" u="none" strike="noStrike" dirty="0"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la generación de documentación técnica detallada </a:t>
            </a:r>
            <a:r>
              <a:rPr lang="es-CO" sz="2800" b="0" i="0" u="none" strike="noStrike" dirty="0">
                <a:effectLst/>
                <a:highlight>
                  <a:srgbClr val="F39C12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¡directamente desde el IDE! </a:t>
            </a:r>
            <a:r>
              <a:rPr lang="es-CO" sz="2800" b="0" i="0" u="none" strike="noStrike" dirty="0"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asegurando que tanto los desarrolladores experimentados como los principiantes puedan crear documentación coherente y completa.</a:t>
            </a:r>
          </a:p>
          <a:p>
            <a:endParaRPr lang="es-CO" sz="2800" baseline="30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s-CO" sz="2800" baseline="30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C2A27-E710-B37B-9052-5CA798E7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" y="109331"/>
            <a:ext cx="412680" cy="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DF0D613-666A-42FD-3A44-90460B6EA59B}"/>
              </a:ext>
            </a:extLst>
          </p:cNvPr>
          <p:cNvSpPr txBox="1"/>
          <p:nvPr/>
        </p:nvSpPr>
        <p:spPr>
          <a:xfrm>
            <a:off x="8065058" y="100494"/>
            <a:ext cx="399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TheSyntax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Errorists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s-CO" sz="1200" dirty="0" err="1">
                <a:solidFill>
                  <a:schemeClr val="bg2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Savant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4983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915</Words>
  <Application>Microsoft Macintosh PowerPoint</Application>
  <PresentationFormat>Panorámica</PresentationFormat>
  <Paragraphs>97</Paragraphs>
  <Slides>18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Leelawadee</vt:lpstr>
      <vt:lpstr>Tema de Office</vt:lpstr>
      <vt:lpstr>AIScribe</vt:lpstr>
      <vt:lpstr>Presentación de PowerPoint</vt:lpstr>
      <vt:lpstr>El dilema de la documentación</vt:lpstr>
      <vt:lpstr>¿Por qué documentar es tan importante?</vt:lpstr>
      <vt:lpstr>Atributos de una buena documentación</vt:lpstr>
      <vt:lpstr>¿Por qué documentar es tan complicado?</vt:lpstr>
      <vt:lpstr>Simplificando la documentación</vt:lpstr>
      <vt:lpstr>Una pareja perfecta: IA y documentación</vt:lpstr>
      <vt:lpstr>¿Qué es AIScribe?</vt:lpstr>
      <vt:lpstr>Presentación de PowerPoint</vt:lpstr>
      <vt:lpstr>AIScribe en acción</vt:lpstr>
      <vt:lpstr>DEMO</vt:lpstr>
      <vt:lpstr>Aún hay mucho por hacer…</vt:lpstr>
      <vt:lpstr>Potenciar LangChain</vt:lpstr>
      <vt:lpstr>Embellecer la interfaz</vt:lpstr>
      <vt:lpstr>Soporte multilingüe y traducción automática</vt:lpstr>
      <vt:lpstr>¿Viste esa sirena?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AIScribe</dc:title>
  <dc:creator>Natalia Sanabria Forero</dc:creator>
  <cp:lastModifiedBy>Natalia  Sanabria Forero</cp:lastModifiedBy>
  <cp:revision>61</cp:revision>
  <dcterms:created xsi:type="dcterms:W3CDTF">2023-09-10T17:59:15Z</dcterms:created>
  <dcterms:modified xsi:type="dcterms:W3CDTF">2023-09-12T04:06:15Z</dcterms:modified>
</cp:coreProperties>
</file>